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3" r:id="rId5"/>
    <p:sldId id="260" r:id="rId6"/>
    <p:sldId id="261" r:id="rId7"/>
    <p:sldId id="262" r:id="rId8"/>
    <p:sldId id="264" r:id="rId9"/>
    <p:sldId id="25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7D23-5E3E-4DE7-B959-28335C2D94DF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D242-F768-4707-874B-069D9591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91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7D23-5E3E-4DE7-B959-28335C2D94DF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D242-F768-4707-874B-069D9591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1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8F77D23-5E3E-4DE7-B959-28335C2D94DF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912D242-F768-4707-874B-069D9591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0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7D23-5E3E-4DE7-B959-28335C2D94DF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D242-F768-4707-874B-069D9591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7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F77D23-5E3E-4DE7-B959-28335C2D94DF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12D242-F768-4707-874B-069D9591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3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7D23-5E3E-4DE7-B959-28335C2D94DF}" type="datetimeFigureOut">
              <a:rPr lang="en-US" smtClean="0"/>
              <a:t>6/12/19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D242-F768-4707-874B-069D9591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4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7D23-5E3E-4DE7-B959-28335C2D94DF}" type="datetimeFigureOut">
              <a:rPr lang="en-US" smtClean="0"/>
              <a:t>6/12/19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D242-F768-4707-874B-069D9591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0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7D23-5E3E-4DE7-B959-28335C2D94DF}" type="datetimeFigureOut">
              <a:rPr lang="en-US" smtClean="0"/>
              <a:t>6/12/19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D242-F768-4707-874B-069D9591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5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7D23-5E3E-4DE7-B959-28335C2D94DF}" type="datetimeFigureOut">
              <a:rPr lang="en-US" smtClean="0"/>
              <a:t>6/12/19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D242-F768-4707-874B-069D9591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80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7D23-5E3E-4DE7-B959-28335C2D94DF}" type="datetimeFigureOut">
              <a:rPr lang="en-US" smtClean="0"/>
              <a:t>6/12/19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D242-F768-4707-874B-069D9591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5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7D23-5E3E-4DE7-B959-28335C2D94DF}" type="datetimeFigureOut">
              <a:rPr lang="en-US" smtClean="0"/>
              <a:t>6/12/19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2D242-F768-4707-874B-069D9591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1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8F77D23-5E3E-4DE7-B959-28335C2D94DF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912D242-F768-4707-874B-069D9591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62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97534-1D43-498B-8F48-5005934B6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/>
          <a:lstStyle/>
          <a:p>
            <a:r>
              <a:rPr lang="en-US"/>
              <a:t>Financial Literacy and </a:t>
            </a:r>
            <a:br>
              <a:rPr lang="en-US"/>
            </a:br>
            <a:r>
              <a:rPr lang="en-US"/>
              <a:t>the Digital Divide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D3FC2-261D-4C79-8728-0E98E8D6F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8068" y="4305739"/>
            <a:ext cx="6241366" cy="2024722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Tyonia Wright, CPA</a:t>
            </a:r>
          </a:p>
          <a:p>
            <a:pPr algn="l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PhD in Learning Technologies, Student</a:t>
            </a:r>
          </a:p>
          <a:p>
            <a:pPr algn="l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North Texas</a:t>
            </a:r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4C92445F-9F1A-4AB3-AEA6-B43443D8D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7724" y="5720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2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6D21-4CCF-43EA-92BF-006B5FAD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AD700-E39E-4A09-BE72-7B7FBC416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Importance</a:t>
            </a:r>
          </a:p>
          <a:p>
            <a:r>
              <a:rPr lang="en-US" sz="2800" dirty="0"/>
              <a:t>Methodology</a:t>
            </a:r>
          </a:p>
          <a:p>
            <a:r>
              <a:rPr lang="en-US" sz="2800" dirty="0"/>
              <a:t>Expectations</a:t>
            </a:r>
          </a:p>
          <a:p>
            <a:r>
              <a:rPr lang="en-US" sz="2800" dirty="0"/>
              <a:t>Potential Barriers</a:t>
            </a:r>
          </a:p>
          <a:p>
            <a:r>
              <a:rPr lang="en-US" sz="2800" dirty="0"/>
              <a:t>Future Research Implications</a:t>
            </a:r>
          </a:p>
        </p:txBody>
      </p:sp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DCAE85FF-0213-4C87-A4B2-B6DE2C1C0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6999" y="5608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7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BE7F-8D9E-4576-B982-CD8B6313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1DD8-EA6C-4A57-9D8C-507D7C19A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Socioeconomic gap</a:t>
            </a:r>
          </a:p>
          <a:p>
            <a:r>
              <a:rPr lang="en-US" sz="2800" dirty="0"/>
              <a:t>No consensus on how to address financial literacy</a:t>
            </a:r>
          </a:p>
          <a:p>
            <a:r>
              <a:rPr lang="en-US" sz="2800" dirty="0"/>
              <a:t>No consensus on how to address digital divide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Slide 3">
            <a:hlinkClick r:id="" action="ppaction://media"/>
            <a:extLst>
              <a:ext uri="{FF2B5EF4-FFF2-40B4-BE49-F238E27FC236}">
                <a16:creationId xmlns:a16="http://schemas.microsoft.com/office/drawing/2014/main" id="{9CEC360E-C09F-45A3-9B80-7BFFA5DE8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6999" y="5608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B6B8-4448-409B-A69A-39908F4E8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C7ADF-85B6-43D4-A8BA-25E0E293E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2800" dirty="0"/>
              <a:t>Survey (online &amp; paper versions)</a:t>
            </a:r>
          </a:p>
          <a:p>
            <a:pPr lvl="1"/>
            <a:r>
              <a:rPr lang="en-US" sz="2800" dirty="0"/>
              <a:t>Goal: 500 individuals</a:t>
            </a:r>
          </a:p>
          <a:p>
            <a:pPr lvl="1"/>
            <a:r>
              <a:rPr lang="en-US" sz="2800" dirty="0"/>
              <a:t>30 questions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Self identify social class</a:t>
            </a:r>
          </a:p>
          <a:p>
            <a:pPr lvl="1"/>
            <a:r>
              <a:rPr lang="en-US" sz="2800" dirty="0"/>
              <a:t>Provide demographic information</a:t>
            </a:r>
          </a:p>
          <a:p>
            <a:pPr lvl="1"/>
            <a:r>
              <a:rPr lang="en-US" sz="2800" dirty="0"/>
              <a:t>Financial concepts</a:t>
            </a:r>
          </a:p>
          <a:p>
            <a:pPr lvl="1"/>
            <a:r>
              <a:rPr lang="en-US" sz="2800" dirty="0"/>
              <a:t>At-home technology use</a:t>
            </a:r>
          </a:p>
          <a:p>
            <a:pPr lvl="1"/>
            <a:r>
              <a:rPr lang="en-US" sz="2800" dirty="0"/>
              <a:t>At-home technology access</a:t>
            </a:r>
          </a:p>
          <a:p>
            <a:pPr lvl="1"/>
            <a:r>
              <a:rPr lang="en-US" sz="2800" dirty="0"/>
              <a:t>School/Work technology access</a:t>
            </a:r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B6620180-6625-407A-BA60-BB4C23720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6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B6B8-4448-409B-A69A-39908F4E8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(CONT’D)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C7ADF-85B6-43D4-A8BA-25E0E293E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sz="2800" dirty="0"/>
              <a:t>Distribution</a:t>
            </a:r>
          </a:p>
          <a:p>
            <a:pPr lvl="1"/>
            <a:r>
              <a:rPr lang="en-US" sz="2800" dirty="0"/>
              <a:t>Social media</a:t>
            </a:r>
          </a:p>
          <a:p>
            <a:pPr lvl="3"/>
            <a:r>
              <a:rPr lang="en-US" sz="2400" dirty="0"/>
              <a:t>Facebook</a:t>
            </a:r>
          </a:p>
          <a:p>
            <a:pPr lvl="3"/>
            <a:r>
              <a:rPr lang="en-US" sz="2400" dirty="0"/>
              <a:t>Twitter</a:t>
            </a:r>
          </a:p>
          <a:p>
            <a:pPr lvl="3"/>
            <a:r>
              <a:rPr lang="en-US" sz="2400" dirty="0"/>
              <a:t>LinkedIn</a:t>
            </a:r>
          </a:p>
          <a:p>
            <a:pPr lvl="1"/>
            <a:r>
              <a:rPr lang="en-US" sz="2800" dirty="0"/>
              <a:t>Community events &amp; organizations</a:t>
            </a:r>
          </a:p>
          <a:p>
            <a:pPr lvl="3"/>
            <a:r>
              <a:rPr lang="en-US" sz="2400" dirty="0"/>
              <a:t>Schools</a:t>
            </a:r>
          </a:p>
          <a:p>
            <a:pPr lvl="3"/>
            <a:r>
              <a:rPr lang="en-US" sz="2400" dirty="0"/>
              <a:t>Job Fairs</a:t>
            </a:r>
          </a:p>
          <a:p>
            <a:pPr lvl="3"/>
            <a:r>
              <a:rPr lang="en-US" sz="2400" dirty="0"/>
              <a:t>Networking events</a:t>
            </a:r>
          </a:p>
          <a:p>
            <a:pPr lvl="3"/>
            <a:r>
              <a:rPr lang="en-US" sz="2400" dirty="0"/>
              <a:t>United Way</a:t>
            </a:r>
          </a:p>
          <a:p>
            <a:pPr lvl="3"/>
            <a:r>
              <a:rPr lang="en-US" sz="2400" dirty="0"/>
              <a:t>Big Brothers Big Sisters</a:t>
            </a:r>
          </a:p>
        </p:txBody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D93ECC30-246E-4077-9377-9BBCEB937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2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0235D-74F5-4994-8DF4-949521B72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7F131-D46E-4C39-AFC8-6EEB2C86A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Higher socioeconomic classes = Higher financial literacy</a:t>
            </a:r>
          </a:p>
          <a:p>
            <a:r>
              <a:rPr lang="en-US" sz="2800" dirty="0"/>
              <a:t>Lower socioeconomic classes = Lower financial literacy</a:t>
            </a:r>
          </a:p>
          <a:p>
            <a:r>
              <a:rPr lang="en-US" sz="2800" dirty="0"/>
              <a:t>Higher socioeconomic classes = Higher access to technology</a:t>
            </a:r>
          </a:p>
          <a:p>
            <a:r>
              <a:rPr lang="en-US" sz="2800" dirty="0"/>
              <a:t>Lower socioeconomic classes = Lower access to technology</a:t>
            </a:r>
          </a:p>
        </p:txBody>
      </p:sp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ACBBFB5F-238C-4BC8-BAD7-08E17936E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6999" y="5913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7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E7E78-11DB-4B1F-A261-4C0F664A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Barriers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7777B-240F-4C5E-B902-51467425B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Low response rate</a:t>
            </a:r>
          </a:p>
          <a:p>
            <a:r>
              <a:rPr lang="en-US" sz="2800" dirty="0"/>
              <a:t>High response rate from one socioeconomic class</a:t>
            </a:r>
          </a:p>
          <a:p>
            <a:r>
              <a:rPr lang="en-US" sz="2800" dirty="0"/>
              <a:t>Incomplete surveys</a:t>
            </a:r>
          </a:p>
          <a:p>
            <a:endParaRPr lang="en-US" sz="2800" dirty="0"/>
          </a:p>
        </p:txBody>
      </p:sp>
      <p:pic>
        <p:nvPicPr>
          <p:cNvPr id="4" name="Slide 7">
            <a:hlinkClick r:id="" action="ppaction://media"/>
            <a:extLst>
              <a:ext uri="{FF2B5EF4-FFF2-40B4-BE49-F238E27FC236}">
                <a16:creationId xmlns:a16="http://schemas.microsoft.com/office/drawing/2014/main" id="{4EAF8D50-94DE-4A7E-ACC1-CEEAEB1E0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6999" y="5913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0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E7E78-11DB-4B1F-A261-4C0F664A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research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7777B-240F-4C5E-B902-51467425B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Insight into potentially using technology and financial literacy to address socioeconomic gap</a:t>
            </a:r>
          </a:p>
          <a:p>
            <a:endParaRPr lang="en-US" sz="2800" dirty="0"/>
          </a:p>
        </p:txBody>
      </p:sp>
      <p:pic>
        <p:nvPicPr>
          <p:cNvPr id="4" name="Slide 8">
            <a:hlinkClick r:id="" action="ppaction://media"/>
            <a:extLst>
              <a:ext uri="{FF2B5EF4-FFF2-40B4-BE49-F238E27FC236}">
                <a16:creationId xmlns:a16="http://schemas.microsoft.com/office/drawing/2014/main" id="{37424F97-EFE8-4464-95BE-E6281E1EA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6999" y="5913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5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02736-1B5B-4526-BF18-449ED5228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A8500-5A24-47B9-9A8C-FC5EC8F74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err="1"/>
              <a:t>BenDavid-Hadar</a:t>
            </a:r>
            <a:r>
              <a:rPr lang="en-US" sz="2400" dirty="0"/>
              <a:t>, I. (2015). An Analysis of Personal Financial Literacy Among Educators. </a:t>
            </a:r>
            <a:r>
              <a:rPr lang="en-US" sz="2400" i="1" dirty="0"/>
              <a:t>Journal of Financial Education</a:t>
            </a:r>
            <a:r>
              <a:rPr lang="en-US" sz="2400" dirty="0"/>
              <a:t>, </a:t>
            </a:r>
            <a:r>
              <a:rPr lang="en-US" sz="2400" i="1" dirty="0"/>
              <a:t>41</a:t>
            </a:r>
            <a:r>
              <a:rPr lang="en-US" sz="2400" dirty="0"/>
              <a:t>(1), 50–89.</a:t>
            </a:r>
          </a:p>
          <a:p>
            <a:r>
              <a:rPr lang="en-US" sz="2400" dirty="0"/>
              <a:t>Light, J. (2001). Rethinking the digital divide. </a:t>
            </a:r>
            <a:r>
              <a:rPr lang="en-US" sz="2400" i="1" dirty="0"/>
              <a:t>Harvard Educational Review</a:t>
            </a:r>
            <a:r>
              <a:rPr lang="en-US" sz="2400" dirty="0"/>
              <a:t>, </a:t>
            </a:r>
            <a:r>
              <a:rPr lang="en-US" sz="2400" i="1" dirty="0"/>
              <a:t>71</a:t>
            </a:r>
            <a:r>
              <a:rPr lang="en-US" sz="2400" dirty="0"/>
              <a:t>(4), 709–733.</a:t>
            </a:r>
          </a:p>
          <a:p>
            <a:r>
              <a:rPr lang="en-US" sz="2400" dirty="0"/>
              <a:t>Lusardi, Annamaria, Olivia S. Mitchell, and </a:t>
            </a:r>
            <a:r>
              <a:rPr lang="en-US" sz="2400" dirty="0" err="1"/>
              <a:t>Vilsa</a:t>
            </a:r>
            <a:r>
              <a:rPr lang="en-US" sz="2400" dirty="0"/>
              <a:t> </a:t>
            </a:r>
            <a:r>
              <a:rPr lang="en-US" sz="2400" dirty="0" err="1"/>
              <a:t>Curto</a:t>
            </a:r>
            <a:r>
              <a:rPr lang="en-US" sz="2400" dirty="0"/>
              <a:t>. (2010).  Financial Literacy among the Young. </a:t>
            </a:r>
            <a:r>
              <a:rPr lang="en-US" sz="2400" i="1" dirty="0"/>
              <a:t>Journal of Consumer Affair</a:t>
            </a:r>
            <a:r>
              <a:rPr lang="en-US" sz="2400" dirty="0"/>
              <a:t>s</a:t>
            </a:r>
            <a:r>
              <a:rPr lang="en-US" sz="2400" i="1" dirty="0"/>
              <a:t>, 44</a:t>
            </a:r>
            <a:r>
              <a:rPr lang="en-US" sz="2400" dirty="0"/>
              <a:t>(2), 358–80. doi:10.1111/j.1745-6606.2010.01173.x.</a:t>
            </a:r>
          </a:p>
          <a:p>
            <a:r>
              <a:rPr lang="en-US" sz="2400" dirty="0"/>
              <a:t>McCollum, S. (2011). Getting Past the “Digital Divide.” </a:t>
            </a:r>
            <a:r>
              <a:rPr lang="en-US" sz="2400" i="1" dirty="0"/>
              <a:t>The Education Digest</a:t>
            </a:r>
            <a:r>
              <a:rPr lang="en-US" sz="2400" dirty="0"/>
              <a:t>, </a:t>
            </a:r>
            <a:r>
              <a:rPr lang="en-US" sz="2400" i="1" dirty="0"/>
              <a:t>77</a:t>
            </a:r>
            <a:r>
              <a:rPr lang="en-US" sz="2400" dirty="0"/>
              <a:t>(2), 52–55.</a:t>
            </a:r>
          </a:p>
          <a:p>
            <a:r>
              <a:rPr lang="en-US" sz="2400" dirty="0"/>
              <a:t>US Census Bureau. (2011). Census Bureau Releases New Set of 5-Year American Community Survey Estimates - American Community Survey. Retrieved July 3, 2015, from https://www.census.gov/newsroom/releases/archives/american_community_survey_acs/cb11-208.html</a:t>
            </a:r>
          </a:p>
        </p:txBody>
      </p:sp>
      <p:pic>
        <p:nvPicPr>
          <p:cNvPr id="4" name="Slide 9">
            <a:hlinkClick r:id="" action="ppaction://media"/>
            <a:extLst>
              <a:ext uri="{FF2B5EF4-FFF2-40B4-BE49-F238E27FC236}">
                <a16:creationId xmlns:a16="http://schemas.microsoft.com/office/drawing/2014/main" id="{DE12FF2E-0BA5-42AC-AC48-CA4264824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6999" y="5913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2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1638</TotalTime>
  <Words>328</Words>
  <Application>Microsoft Office PowerPoint</Application>
  <PresentationFormat>Widescreen</PresentationFormat>
  <Paragraphs>54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Corbel</vt:lpstr>
      <vt:lpstr>Wingdings</vt:lpstr>
      <vt:lpstr>Banded</vt:lpstr>
      <vt:lpstr>Financial Literacy and  the Digital Divide</vt:lpstr>
      <vt:lpstr>Agenda</vt:lpstr>
      <vt:lpstr>Importance</vt:lpstr>
      <vt:lpstr>Methodology</vt:lpstr>
      <vt:lpstr>Methodology (CONT’D)</vt:lpstr>
      <vt:lpstr>Expectations</vt:lpstr>
      <vt:lpstr>Potential Barriers</vt:lpstr>
      <vt:lpstr>FUTURE research IMPLICATIONS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Literacy and the Digital Divide</dc:title>
  <dc:creator>Tyonia Wright</dc:creator>
  <cp:lastModifiedBy>Tyonia Wright</cp:lastModifiedBy>
  <cp:revision>15</cp:revision>
  <dcterms:created xsi:type="dcterms:W3CDTF">2019-05-30T01:47:24Z</dcterms:created>
  <dcterms:modified xsi:type="dcterms:W3CDTF">2019-06-13T17:46:28Z</dcterms:modified>
</cp:coreProperties>
</file>